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58" r:id="rId4"/>
    <p:sldId id="257" r:id="rId5"/>
    <p:sldId id="270" r:id="rId6"/>
    <p:sldId id="261" r:id="rId7"/>
    <p:sldId id="262" r:id="rId8"/>
    <p:sldId id="263" r:id="rId9"/>
    <p:sldId id="267" r:id="rId10"/>
    <p:sldId id="266" r:id="rId11"/>
    <p:sldId id="268" r:id="rId12"/>
    <p:sldId id="274" r:id="rId13"/>
    <p:sldId id="265" r:id="rId14"/>
    <p:sldId id="273" r:id="rId15"/>
    <p:sldId id="271" r:id="rId16"/>
    <p:sldId id="272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30A0"/>
    <a:srgbClr val="DC95EA"/>
    <a:srgbClr val="5013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41"/>
    <p:restoredTop sz="94643"/>
  </p:normalViewPr>
  <p:slideViewPr>
    <p:cSldViewPr snapToGrid="0" snapToObjects="1">
      <p:cViewPr>
        <p:scale>
          <a:sx n="120" d="100"/>
          <a:sy n="120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JPG>
</file>

<file path=ppt/media/image4.JPG>
</file>

<file path=ppt/media/image5.JPG>
</file>

<file path=ppt/media/image6.tiff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C718-6D7B-3B47-B0D1-B288C5D957EA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94A81-909D-C84B-B4E7-6AA55F2DA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00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94A81-909D-C84B-B4E7-6AA55F2DAD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82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94A81-909D-C84B-B4E7-6AA55F2DAD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27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94A81-909D-C84B-B4E7-6AA55F2DAD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98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D4287-F023-4F49-A0F0-43C24D330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19C27-BD12-E847-8AE0-D8E0436835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D218B-F1B4-E246-9D9C-51F871146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8F690-6D8B-8647-9D2A-28601854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B7B8F-3EA7-C248-8EC9-69C518A3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1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CCC96-C060-F046-8844-20A7F9B47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DFD7E-281D-1E42-B64C-C21B08AA6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16436-1C5D-3140-892B-FBBB5ADAD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A8ABB-2106-F84B-B187-983D8C5FB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2A48A-7519-7144-81F8-B66CD3FCC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6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968FAE-F213-BD44-B520-556096F619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1E523-F4AD-774C-A8E9-6184359D0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D66E6-FD64-C545-BD9E-6359FFC19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9E20C-D271-6C45-8E1F-9263F234F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B46A-3439-F848-9770-8D4C663E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88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C53BE-0F3A-0D4F-AFD2-46A920B3E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1BF79-AC92-5E4E-A8F0-B7824C721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FDD4-3D1C-7149-A6D4-9CB52E7E5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6BA34-65FF-8A4B-A192-72F0402B5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AF44D-6E38-EE4C-9EC5-CC70AD9A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7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15FD-9410-404D-828E-6E627F8A0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20A474-C1FA-4848-8BA2-BDE3AA15E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9F697-E330-7040-B68D-7ED0AFF88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772CF-DD17-0B40-8F7B-9FCA68C4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C13EA-C8F3-6C47-8379-C58339632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3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5285-A1BA-3C4F-9050-CA3C28C8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21F44-94AD-3847-9377-676C7E826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B8D7B-E4EC-6B4A-8CB5-7C1C71EB6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9EFD2-462D-044B-9734-62B9DE648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C8EB9-D4F5-064D-8141-5E557C24B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ACB5E-5041-BF44-9F6D-F6565913F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46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F00B-306E-F24E-94A2-A88D4AA88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08D6A-3B3C-C94A-99BC-D0CFE59B0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635F2C-3713-DE4F-B80B-0D0CE5564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4AFD72-0456-EB47-BB7B-7584F4AC8F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E156B4-93FC-D641-88DE-CDE725121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E3A187-43F9-7748-8967-413833084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85A42B-E136-C54C-8B47-8E9F2B2CB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7FCD09-B508-CA44-AA4F-943B55A93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6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83953-339F-0C45-8D0D-9CEDD904C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E6B6AD-FF7D-1449-B0C4-82486F8E0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B1075-A498-D341-9400-C7ECB0A8C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A0185-6E63-CE49-A47D-F2389C091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6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F09A9-2786-A841-9EB3-6DF462856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D6C78-962A-D94F-8D79-556CC434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7A814-46FF-0543-A8BF-03DF163F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00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DD730-A9D1-1647-B26B-525DAC920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85A67-FCCB-3540-9B74-52F387B90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D3BD0A-7B16-5848-B893-C6A757A39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F6B37-24CD-7D4A-8AE8-AF164568C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B33DC-830F-A14B-BEFA-FE6D230EC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E1BB5-C2CF-0040-8D24-311D87CF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54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613D-7A8B-9946-821A-A2126D5C2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B8FA90-04A3-984D-B3A1-88798EA45A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9BD62-4ECC-CA49-8062-6405E54D7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02680-ABC7-5247-A05C-452F86EC4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BEA31-5CBC-7E47-9DD2-F37924442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EA7FB-2FEC-384A-A636-B2060F0E1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B27B40-EA8D-3349-AF4A-F0452BB2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830F6-2AD0-F24A-8BDB-EE217F84A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75787-F927-284B-ACC2-1C8409EA5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7933C-B6FE-6D4A-AB15-2CF9064A949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8114-5ECC-5648-BFF3-F4F7CC943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967E7-01EB-754E-A893-185CC0C1A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6B72F-1F7C-7E44-845A-EC2BEA3AC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66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3EA63A4-9996-3A4B-BF26-4DD15E45FBCC}"/>
              </a:ext>
            </a:extLst>
          </p:cNvPr>
          <p:cNvSpPr txBox="1"/>
          <p:nvPr/>
        </p:nvSpPr>
        <p:spPr>
          <a:xfrm>
            <a:off x="9321833" y="5261165"/>
            <a:ext cx="23968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Brian </a:t>
            </a:r>
            <a:r>
              <a:rPr lang="en-US" sz="2400" b="1" dirty="0" err="1">
                <a:solidFill>
                  <a:srgbClr val="7030A0"/>
                </a:solidFill>
                <a:latin typeface="Andale Mono" panose="020B0509000000000004" pitchFamily="49" charset="0"/>
              </a:rPr>
              <a:t>Salant</a:t>
            </a: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algn="r"/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Dylan Howe</a:t>
            </a:r>
          </a:p>
          <a:p>
            <a:pPr algn="r"/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Kaori Niina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4B8449-5ED3-914B-A01C-E1BFC3D83CE1}"/>
              </a:ext>
            </a:extLst>
          </p:cNvPr>
          <p:cNvSpPr/>
          <p:nvPr/>
        </p:nvSpPr>
        <p:spPr>
          <a:xfrm>
            <a:off x="0" y="0"/>
            <a:ext cx="12192000" cy="3571103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6C980-EC45-E64A-88D6-E8E1C9786D16}"/>
              </a:ext>
            </a:extLst>
          </p:cNvPr>
          <p:cNvSpPr txBox="1"/>
          <p:nvPr/>
        </p:nvSpPr>
        <p:spPr>
          <a:xfrm>
            <a:off x="232756" y="366623"/>
            <a:ext cx="117874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Andale Mono" panose="020B0509000000000004" pitchFamily="49" charset="0"/>
              </a:rPr>
              <a:t>UPROOTED </a:t>
            </a:r>
          </a:p>
          <a:p>
            <a:r>
              <a:rPr lang="en-US" sz="8800" b="1" dirty="0">
                <a:solidFill>
                  <a:schemeClr val="bg1"/>
                </a:solidFill>
                <a:latin typeface="Andale Mono" panose="020B0509000000000004" pitchFamily="49" charset="0"/>
              </a:rPr>
              <a:t>REVISITED: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24EB8-3C0D-B649-92CE-DDDD55C59B64}"/>
              </a:ext>
            </a:extLst>
          </p:cNvPr>
          <p:cNvSpPr/>
          <p:nvPr/>
        </p:nvSpPr>
        <p:spPr>
          <a:xfrm>
            <a:off x="0" y="3937726"/>
            <a:ext cx="12618720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>
                <a:solidFill>
                  <a:srgbClr val="7030A0"/>
                </a:solidFill>
                <a:latin typeface="Andale Mono" panose="020B0509000000000004" pitchFamily="49" charset="0"/>
              </a:rPr>
              <a:t> Building </a:t>
            </a:r>
            <a:r>
              <a:rPr lang="en-US" sz="4400" b="1" dirty="0">
                <a:solidFill>
                  <a:srgbClr val="7030A0"/>
                </a:solidFill>
                <a:latin typeface="Andale Mono" panose="020B0509000000000004" pitchFamily="49" charset="0"/>
              </a:rPr>
              <a:t>a Predictive Model</a:t>
            </a:r>
          </a:p>
          <a:p>
            <a:r>
              <a:rPr lang="en-US" b="1" dirty="0">
                <a:solidFill>
                  <a:srgbClr val="7030A0"/>
                </a:solidFill>
                <a:latin typeface="Andale Mono" panose="020B0509000000000004" pitchFamily="49" charset="0"/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0604F0-15A8-0C4F-A9A0-D729ECEDABAB}"/>
              </a:ext>
            </a:extLst>
          </p:cNvPr>
          <p:cNvSpPr/>
          <p:nvPr/>
        </p:nvSpPr>
        <p:spPr>
          <a:xfrm>
            <a:off x="-99750" y="2676749"/>
            <a:ext cx="1243584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794423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ACCURACY: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10" name="Picture 9" descr="A close up of a map&#13;&#10;&#13;&#10;Description automatically generated">
            <a:extLst>
              <a:ext uri="{FF2B5EF4-FFF2-40B4-BE49-F238E27FC236}">
                <a16:creationId xmlns:a16="http://schemas.microsoft.com/office/drawing/2014/main" id="{C142F4FF-87BA-2B49-853A-CDE5B4DF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71" y="1353234"/>
            <a:ext cx="10582057" cy="543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081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RESULTS: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15227D-869F-424C-931D-1497B7509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794" y="1278808"/>
            <a:ext cx="10265735" cy="553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10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RESULTS: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E3D2AE99-E5BF-3648-A0DD-81960C79F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76" y="1289442"/>
            <a:ext cx="10607363" cy="55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73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RESULTS: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9" name="Picture 8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4CBF5D6-6B68-224D-9320-EE561007B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21" y="1255393"/>
            <a:ext cx="9531579" cy="557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51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67130" y="383029"/>
            <a:ext cx="121920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6. CODING HIGHLIGHTS:</a:t>
            </a:r>
          </a:p>
          <a:p>
            <a:r>
              <a:rPr lang="en-US" sz="30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----------------------------------------------------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18AC35-862F-4742-AC11-ECFF4F4691DF}"/>
              </a:ext>
            </a:extLst>
          </p:cNvPr>
          <p:cNvSpPr/>
          <p:nvPr/>
        </p:nvSpPr>
        <p:spPr>
          <a:xfrm>
            <a:off x="146580" y="1533275"/>
            <a:ext cx="335153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Melting data into one column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endParaRPr lang="en-US" b="1" dirty="0">
              <a:solidFill>
                <a:srgbClr val="7030A0"/>
              </a:solidFill>
              <a:latin typeface="Andale Mono" panose="020B05090000000000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618051-7186-9C4E-943D-2ADF41D11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112" y="4404964"/>
            <a:ext cx="5702300" cy="1752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143F70-05E2-734E-9133-53602791D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796" y="1322010"/>
            <a:ext cx="8533074" cy="25730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AEACF6-C7E5-7B46-9509-D50B1160085F}"/>
              </a:ext>
            </a:extLst>
          </p:cNvPr>
          <p:cNvSpPr txBox="1"/>
          <p:nvPr/>
        </p:nvSpPr>
        <p:spPr>
          <a:xfrm>
            <a:off x="146580" y="4205747"/>
            <a:ext cx="362570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Creating a unique ID by merging country code and year 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69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67130" y="383029"/>
            <a:ext cx="121920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6. CODING HIGHLIGHTS:</a:t>
            </a:r>
          </a:p>
          <a:p>
            <a:r>
              <a:rPr lang="en-US" sz="30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----------------------------------------------------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4B468-29EB-EA49-B43C-5A7D166122DC}"/>
              </a:ext>
            </a:extLst>
          </p:cNvPr>
          <p:cNvSpPr txBox="1"/>
          <p:nvPr/>
        </p:nvSpPr>
        <p:spPr>
          <a:xfrm>
            <a:off x="249929" y="1246909"/>
            <a:ext cx="35565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Function for calculation t + varying time periods: 2, 4, 6, 8, 15 years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FC1DF4-9330-9541-BF69-88A582427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069" y="1317601"/>
            <a:ext cx="7378700" cy="4953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DCE087-5F7C-6B43-8533-B3091AD22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569" y="6341293"/>
            <a:ext cx="7315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25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67130" y="383029"/>
            <a:ext cx="121920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6. CODING HIGHLIGHTS:</a:t>
            </a:r>
          </a:p>
          <a:p>
            <a:r>
              <a:rPr lang="en-US" sz="30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----------------------------------------------------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06B5E0-5F6B-0B4B-B816-6D5895A9F3A1}"/>
              </a:ext>
            </a:extLst>
          </p:cNvPr>
          <p:cNvSpPr txBox="1"/>
          <p:nvPr/>
        </p:nvSpPr>
        <p:spPr>
          <a:xfrm>
            <a:off x="67130" y="1123507"/>
            <a:ext cx="28063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Fill in missing values using means or </a:t>
            </a:r>
            <a:r>
              <a:rPr lang="en-US" sz="2400" b="1" dirty="0" err="1">
                <a:solidFill>
                  <a:srgbClr val="7030A0"/>
                </a:solidFill>
                <a:latin typeface="Andale Mono" panose="020B0509000000000004" pitchFamily="49" charset="0"/>
              </a:rPr>
              <a:t>ffill</a:t>
            </a: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 imputation methods</a:t>
            </a: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29196B-F22B-1045-B059-0A1D626CB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213" y="1286143"/>
            <a:ext cx="8871787" cy="55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758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6. CHALLENGES: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DB1A4A-6FD6-6C49-980B-9A84E4D6D191}"/>
              </a:ext>
            </a:extLst>
          </p:cNvPr>
          <p:cNvSpPr txBox="1"/>
          <p:nvPr/>
        </p:nvSpPr>
        <p:spPr>
          <a:xfrm>
            <a:off x="777610" y="1429208"/>
            <a:ext cx="1092706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Building a dataset from scratch; we were limited by the  number of features we could find and missing values when joining datasets.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Difficulty in predicting such a complex global phenomenon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Our model would definitely benefit from historical data and additional features that aren’t closely correlated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We found high correlation between several of our datasets, which skews the result of our model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Model fails to capture the year-to-year variance</a:t>
            </a:r>
          </a:p>
        </p:txBody>
      </p:sp>
    </p:spTree>
    <p:extLst>
      <p:ext uri="{BB962C8B-B14F-4D97-AF65-F5344CB8AC3E}">
        <p14:creationId xmlns:p14="http://schemas.microsoft.com/office/powerpoint/2010/main" val="335484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TABLE OF CONTENTS: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C2968-695D-1C45-91C1-F1DFE7E11CC0}"/>
              </a:ext>
            </a:extLst>
          </p:cNvPr>
          <p:cNvSpPr txBox="1"/>
          <p:nvPr/>
        </p:nvSpPr>
        <p:spPr>
          <a:xfrm>
            <a:off x="2514898" y="1614175"/>
            <a:ext cx="9677102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Analysis Question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Building a Custom Dataset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Multivariate Linear Regression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Testing &amp; Training Process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Predictive Modeling Results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Coding Highlights</a:t>
            </a:r>
          </a:p>
          <a:p>
            <a:pPr marL="342900" indent="-342900">
              <a:buFont typeface="+mj-lt"/>
              <a:buAutoNum type="arabicPeriod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Challenges</a:t>
            </a:r>
          </a:p>
          <a:p>
            <a:pPr marL="342900" indent="-342900">
              <a:buFont typeface="+mj-lt"/>
              <a:buAutoNum type="arabicPeriod"/>
            </a:pPr>
            <a:endParaRPr lang="en-US" sz="28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endParaRPr lang="en-US" sz="28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437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C0C983-4677-DB4D-B2FA-406C85B42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71" y="2218122"/>
            <a:ext cx="5617929" cy="3183493"/>
          </a:xfrm>
          <a:prstGeom prst="rect">
            <a:avLst/>
          </a:prstGeom>
          <a:effectLst>
            <a:outerShdw dir="5400000" sx="1000" sy="1000" algn="ctr" rotWithShape="0">
              <a:schemeClr val="bg1">
                <a:alpha val="0"/>
              </a:scheme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D8A233-9568-8E42-B7FB-108E77C9851C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25982-8EBB-0E4B-A780-134BF9E67CB1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1.ANALYSIS QUESTION: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66DB41-D359-E64E-B366-239C4F7CD8ED}"/>
              </a:ext>
            </a:extLst>
          </p:cNvPr>
          <p:cNvSpPr txBox="1"/>
          <p:nvPr/>
        </p:nvSpPr>
        <p:spPr>
          <a:xfrm>
            <a:off x="6361801" y="1826236"/>
            <a:ext cx="49112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7030A0"/>
                </a:solidFill>
                <a:latin typeface="Andale Mono" panose="020B0509000000000004" pitchFamily="49" charset="0"/>
              </a:rPr>
              <a:t>How will the percentage of a country’s population with </a:t>
            </a:r>
          </a:p>
          <a:p>
            <a:pPr algn="ctr"/>
            <a:r>
              <a:rPr lang="en-US" sz="3600" b="1" dirty="0">
                <a:solidFill>
                  <a:srgbClr val="7030A0"/>
                </a:solidFill>
                <a:latin typeface="Andale Mono" panose="020B0509000000000004" pitchFamily="49" charset="0"/>
              </a:rPr>
              <a:t>refugee status change </a:t>
            </a:r>
          </a:p>
          <a:p>
            <a:pPr algn="ctr"/>
            <a:r>
              <a:rPr lang="en-US" sz="3600" b="1" dirty="0">
                <a:solidFill>
                  <a:srgbClr val="7030A0"/>
                </a:solidFill>
                <a:latin typeface="Andale Mono" panose="020B0509000000000004" pitchFamily="49" charset="0"/>
              </a:rPr>
              <a:t>over time?</a:t>
            </a:r>
          </a:p>
          <a:p>
            <a:pPr algn="ctr"/>
            <a:r>
              <a:rPr lang="en-US" sz="3600" b="1" dirty="0">
                <a:solidFill>
                  <a:srgbClr val="DC95EA"/>
                </a:solidFill>
                <a:latin typeface="Andale Mono" panose="020B0509000000000004" pitchFamily="49" charset="0"/>
              </a:rPr>
              <a:t>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2196076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2. BUILDING A CUSTOM DATASET: Data Sources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C2968-695D-1C45-91C1-F1DFE7E11CC0}"/>
              </a:ext>
            </a:extLst>
          </p:cNvPr>
          <p:cNvSpPr txBox="1"/>
          <p:nvPr/>
        </p:nvSpPr>
        <p:spPr>
          <a:xfrm>
            <a:off x="559179" y="1382262"/>
            <a:ext cx="11073641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HDI Index (UNDP): </a:t>
            </a:r>
            <a:r>
              <a:rPr lang="en-US" sz="1400" dirty="0">
                <a:latin typeface="Andale Mono" panose="020B0509000000000004" pitchFamily="49" charset="0"/>
              </a:rPr>
              <a:t>A statistic composite index of life expectancy, education, and per capita income indicators.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UCDP Battle-related Deaths Dataset (Uppsala Conflict Data Program): </a:t>
            </a:r>
            <a:r>
              <a:rPr lang="en-US" sz="1400" dirty="0">
                <a:latin typeface="Andale Mono" panose="020B0509000000000004" pitchFamily="49" charset="0"/>
              </a:rPr>
              <a:t>Dataset with information on the number of battle-related deaths in conflicts from 1989-2017 that appear in the UCDP/PRIO Armed Conflict Dataset. </a:t>
            </a: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Population without access to improved water source (World Bank): </a:t>
            </a:r>
            <a:r>
              <a:rPr lang="en-US" sz="1400" dirty="0">
                <a:latin typeface="Andale Mono" panose="020B0509000000000004" pitchFamily="49" charset="0"/>
              </a:rPr>
              <a:t>The absolute number of people with and without access to an improved water source as calculated by </a:t>
            </a:r>
            <a:r>
              <a:rPr lang="en-US" sz="1400" i="1" dirty="0" err="1">
                <a:latin typeface="Andale Mono" panose="020B0509000000000004" pitchFamily="49" charset="0"/>
              </a:rPr>
              <a:t>OurWorldinData</a:t>
            </a:r>
            <a:r>
              <a:rPr lang="en-US" sz="1400" dirty="0">
                <a:latin typeface="Andale Mono" panose="020B0509000000000004" pitchFamily="49" charset="0"/>
              </a:rPr>
              <a:t> based on the share of a country’s population with access and the total population. Both of these datasets sourced from the World Bank, World Development Indicators.</a:t>
            </a: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Human Rights Protection Scores (Christopher Farris and Keith Schnakenberg): </a:t>
            </a:r>
            <a:r>
              <a:rPr lang="en-US" sz="1400" dirty="0">
                <a:latin typeface="Andale Mono" panose="020B0509000000000004" pitchFamily="49" charset="0"/>
              </a:rPr>
              <a:t>The human rights protection scores estimate the respect for human rights. Higher scores indicate more respect for human rights (and vice versa).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Persons of Concern (UNHCR) - T</a:t>
            </a:r>
            <a:r>
              <a:rPr lang="en-US" sz="1400" dirty="0">
                <a:latin typeface="Andale Mono" panose="020B0509000000000004" pitchFamily="49" charset="0"/>
              </a:rPr>
              <a:t>he database contains data about UNHCR's populations of concern, including refugees, from the year 1951 up to 2017.</a:t>
            </a: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Population (World Bank)</a:t>
            </a: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Annual GDP Growth (World Bank)</a:t>
            </a: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solidFill>
                  <a:srgbClr val="7030A0"/>
                </a:solidFill>
                <a:latin typeface="Andale Mono" panose="020B0509000000000004" pitchFamily="49" charset="0"/>
              </a:rPr>
              <a:t>Access to Electricity – Percentage of population (World Bank)</a:t>
            </a:r>
          </a:p>
          <a:p>
            <a:pPr marL="342900" indent="-342900">
              <a:buFont typeface="+mj-lt"/>
              <a:buAutoNum type="arabicPeriod"/>
            </a:pPr>
            <a:endParaRPr lang="en-US" sz="1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898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2. BUILDING A CUSTOM DATASET: Raw Data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02E7DC-DCFF-AF43-8DB1-07F9275B3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6430"/>
            <a:ext cx="12192000" cy="495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9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3. MULTIVARIATE LINEAR REGRESSION: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C2968-695D-1C45-91C1-F1DFE7E11CC0}"/>
              </a:ext>
            </a:extLst>
          </p:cNvPr>
          <p:cNvSpPr txBox="1"/>
          <p:nvPr/>
        </p:nvSpPr>
        <p:spPr>
          <a:xfrm>
            <a:off x="676619" y="1979801"/>
            <a:ext cx="108387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Chosen because of it’s suitability for time-series analysis.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Tested, trained and fitted the model with a total of 8 features.</a:t>
            </a:r>
          </a:p>
          <a:p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Our dataset started out quite large (with over 8K rows); however, after cleaning the data to fit the model, we kept approximately 3K rows depending on the imputation method (</a:t>
            </a:r>
            <a:r>
              <a:rPr lang="en-US" sz="2400" b="1" dirty="0" err="1">
                <a:solidFill>
                  <a:srgbClr val="7030A0"/>
                </a:solidFill>
                <a:latin typeface="Andale Mono" panose="020B0509000000000004" pitchFamily="49" charset="0"/>
              </a:rPr>
              <a:t>Ffill</a:t>
            </a: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 / Means).</a:t>
            </a:r>
            <a:endParaRPr lang="en-US" sz="3600" b="1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483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4. TESTING &amp; TRAINING PROCESS: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CC0AFB-66A2-344D-92DC-E75C2114D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091785"/>
              </p:ext>
            </p:extLst>
          </p:nvPr>
        </p:nvGraphicFramePr>
        <p:xfrm>
          <a:off x="1259377" y="1803399"/>
          <a:ext cx="9563794" cy="421500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89355">
                  <a:extLst>
                    <a:ext uri="{9D8B030D-6E8A-4147-A177-3AD203B41FA5}">
                      <a16:colId xmlns:a16="http://schemas.microsoft.com/office/drawing/2014/main" val="1353640933"/>
                    </a:ext>
                  </a:extLst>
                </a:gridCol>
                <a:gridCol w="2138999">
                  <a:extLst>
                    <a:ext uri="{9D8B030D-6E8A-4147-A177-3AD203B41FA5}">
                      <a16:colId xmlns:a16="http://schemas.microsoft.com/office/drawing/2014/main" val="1320195770"/>
                    </a:ext>
                  </a:extLst>
                </a:gridCol>
                <a:gridCol w="1789355">
                  <a:extLst>
                    <a:ext uri="{9D8B030D-6E8A-4147-A177-3AD203B41FA5}">
                      <a16:colId xmlns:a16="http://schemas.microsoft.com/office/drawing/2014/main" val="1627501748"/>
                    </a:ext>
                  </a:extLst>
                </a:gridCol>
                <a:gridCol w="2056730">
                  <a:extLst>
                    <a:ext uri="{9D8B030D-6E8A-4147-A177-3AD203B41FA5}">
                      <a16:colId xmlns:a16="http://schemas.microsoft.com/office/drawing/2014/main" val="2968036155"/>
                    </a:ext>
                  </a:extLst>
                </a:gridCol>
                <a:gridCol w="1789355">
                  <a:extLst>
                    <a:ext uri="{9D8B030D-6E8A-4147-A177-3AD203B41FA5}">
                      <a16:colId xmlns:a16="http://schemas.microsoft.com/office/drawing/2014/main" val="247033885"/>
                    </a:ext>
                  </a:extLst>
                </a:gridCol>
              </a:tblGrid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Means/</a:t>
                      </a:r>
                      <a:r>
                        <a:rPr lang="en-US" sz="1400" b="1" u="none" strike="noStrike" dirty="0" err="1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Final Year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Number of Rows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  <a:latin typeface="Andale Mono" panose="020B0509000000000004" pitchFamily="49" charset="0"/>
                        </a:rPr>
                        <a:t>R2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280040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2002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1764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0.83363429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6784947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2984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0.74447454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8740328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2950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0.73341976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509798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2011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3305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0.59751641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1305121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2951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0.51397853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2057397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  <a:endParaRPr lang="en-US" sz="1400" b="1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95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1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95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1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95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2985</a:t>
                      </a:r>
                      <a:endParaRPr lang="en-US" sz="1400" b="1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95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0.71918114</a:t>
                      </a:r>
                      <a:endParaRPr lang="en-US" sz="1400" b="1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9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955261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2011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3337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0.60327483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0991032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2987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0.36344614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9633126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2013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3690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0.33584285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6396674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2953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0.26690444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085674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2013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3656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0.32113996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561393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2989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0.09028854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55489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means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3868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0.0907012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103785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2009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2955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-0.2054202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6621137"/>
                  </a:ext>
                </a:extLst>
              </a:tr>
              <a:tr h="2634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ffill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2014</a:t>
                      </a:r>
                      <a:endParaRPr lang="en-US" sz="1400" b="0" i="0" u="none" strike="noStrike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3834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solidFill>
                            <a:srgbClr val="5B30A0"/>
                          </a:solidFill>
                          <a:effectLst/>
                          <a:latin typeface="Andale Mono" panose="020B0509000000000004" pitchFamily="49" charset="0"/>
                        </a:rPr>
                        <a:t>0.08117838</a:t>
                      </a:r>
                      <a:endParaRPr lang="en-US" sz="1400" b="0" i="0" u="none" strike="noStrike" dirty="0">
                        <a:solidFill>
                          <a:srgbClr val="5B30A0"/>
                        </a:solidFill>
                        <a:effectLst/>
                        <a:latin typeface="Andale Mono" panose="020B0509000000000004" pitchFamily="49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030A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082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2354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ACCURACY: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15" name="Picture 1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1C9BE962-57FA-B340-A0A8-C729017FA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921" y="1342740"/>
            <a:ext cx="2252965" cy="5442689"/>
          </a:xfrm>
          <a:prstGeom prst="rect">
            <a:avLst/>
          </a:prstGeom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95AF5B-512D-1D42-B3FC-FA857914AC1B}"/>
              </a:ext>
            </a:extLst>
          </p:cNvPr>
          <p:cNvSpPr txBox="1"/>
          <p:nvPr/>
        </p:nvSpPr>
        <p:spPr>
          <a:xfrm>
            <a:off x="4847771" y="2129022"/>
            <a:ext cx="68875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Helvetica" pitchFamily="2" charset="0"/>
              <a:buChar char="⁃"/>
            </a:pP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Imputing data when there were 5 or less missing values using means, consistently gave higher results than filling missing data points using </a:t>
            </a:r>
            <a:r>
              <a:rPr lang="en-US" sz="2400" b="1" dirty="0" err="1">
                <a:solidFill>
                  <a:srgbClr val="7030A0"/>
                </a:solidFill>
                <a:latin typeface="Andale Mono" panose="020B0509000000000004" pitchFamily="49" charset="0"/>
              </a:rPr>
              <a:t>Ffill</a:t>
            </a: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. </a:t>
            </a:r>
          </a:p>
          <a:p>
            <a:pPr marL="342900" indent="-342900">
              <a:buFont typeface="Helvetica" pitchFamily="2" charset="0"/>
              <a:buChar char="⁃"/>
            </a:pPr>
            <a:endParaRPr lang="en-US" sz="2400" b="1" dirty="0">
              <a:solidFill>
                <a:srgbClr val="7030A0"/>
              </a:solidFill>
              <a:latin typeface="Andale Mono" panose="020B0509000000000004" pitchFamily="49" charset="0"/>
            </a:endParaRPr>
          </a:p>
          <a:p>
            <a:pPr marL="342900" indent="-342900">
              <a:buFont typeface="Helvetica" pitchFamily="2" charset="0"/>
              <a:buChar char="⁃"/>
            </a:pPr>
            <a:r>
              <a:rPr lang="en-US" sz="2400" b="1" dirty="0" err="1">
                <a:solidFill>
                  <a:srgbClr val="7030A0"/>
                </a:solidFill>
                <a:latin typeface="Andale Mono" panose="020B0509000000000004" pitchFamily="49" charset="0"/>
              </a:rPr>
              <a:t>Ffill</a:t>
            </a:r>
            <a:r>
              <a:rPr lang="en-US" sz="2400" b="1" dirty="0">
                <a:solidFill>
                  <a:srgbClr val="7030A0"/>
                </a:solidFill>
                <a:latin typeface="Andale Mono" panose="020B0509000000000004" pitchFamily="49" charset="0"/>
              </a:rPr>
              <a:t> is a forward fill that takes prior year data, and uses it to fill the missing value</a:t>
            </a:r>
            <a:endParaRPr lang="en-US" sz="3600" b="1" dirty="0">
              <a:solidFill>
                <a:schemeClr val="bg1"/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32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5CB4566-B2B3-734F-B891-751E9EDA4C65}"/>
              </a:ext>
            </a:extLst>
          </p:cNvPr>
          <p:cNvSpPr/>
          <p:nvPr/>
        </p:nvSpPr>
        <p:spPr>
          <a:xfrm>
            <a:off x="0" y="1"/>
            <a:ext cx="12192000" cy="124690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7C90B-1355-E34D-ACD8-0F0A26700F76}"/>
              </a:ext>
            </a:extLst>
          </p:cNvPr>
          <p:cNvSpPr txBox="1"/>
          <p:nvPr/>
        </p:nvSpPr>
        <p:spPr>
          <a:xfrm>
            <a:off x="212272" y="225475"/>
            <a:ext cx="11767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5. PREDICTIVE MODEL ACCURACY: Visualized</a:t>
            </a:r>
          </a:p>
          <a:p>
            <a:r>
              <a:rPr lang="en-US" sz="3600" b="1" dirty="0">
                <a:solidFill>
                  <a:schemeClr val="bg1"/>
                </a:solidFill>
                <a:latin typeface="Andale Mono" panose="020B0509000000000004" pitchFamily="49" charset="0"/>
              </a:rPr>
              <a:t>------------------------------------------</a:t>
            </a:r>
          </a:p>
        </p:txBody>
      </p:sp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CF403CDC-0E44-AC49-B8FB-05641CF7D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22" y="1329376"/>
            <a:ext cx="10497078" cy="552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677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489</Words>
  <Application>Microsoft Macintosh PowerPoint</Application>
  <PresentationFormat>Widescreen</PresentationFormat>
  <Paragraphs>186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Andale Mono</vt:lpstr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Kaori Niina</dc:creator>
  <cp:lastModifiedBy>Kaori Niina</cp:lastModifiedBy>
  <cp:revision>29</cp:revision>
  <dcterms:created xsi:type="dcterms:W3CDTF">2018-11-06T01:33:30Z</dcterms:created>
  <dcterms:modified xsi:type="dcterms:W3CDTF">2018-11-07T02:00:40Z</dcterms:modified>
</cp:coreProperties>
</file>

<file path=docProps/thumbnail.jpeg>
</file>